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
  </p:handoutMasterIdLst>
  <p:sldIdLst>
    <p:sldId id="256" r:id="rId2"/>
    <p:sldId id="257" r:id="rId3"/>
    <p:sldId id="258" r:id="rId4"/>
    <p:sldId id="259" r:id="rId5"/>
    <p:sldId id="260" r:id="rId6"/>
    <p:sldId id="261" r:id="rId7"/>
    <p:sldId id="262" r:id="rId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13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264205D3-9CCD-497D-8592-3F31AD9F7D8B}" type="datetimeFigureOut">
              <a:rPr lang="fr-CH" smtClean="0"/>
              <a:pPr/>
              <a:t>26.05.2012</a:t>
            </a:fld>
            <a:endParaRPr lang="fr-CH"/>
          </a:p>
        </p:txBody>
      </p:sp>
      <p:sp>
        <p:nvSpPr>
          <p:cNvPr id="4" name="Espace réservé du pied de page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47D0973B-5EFF-40CF-84A5-80229DAA5FA9}" type="slidenum">
              <a:rPr lang="fr-CH" smtClean="0"/>
              <a:pPr/>
              <a:t>‹Nr.›</a:t>
            </a:fld>
            <a:endParaRPr lang="fr-CH"/>
          </a:p>
        </p:txBody>
      </p:sp>
    </p:spTree>
    <p:extLst>
      <p:ext uri="{BB962C8B-B14F-4D97-AF65-F5344CB8AC3E}">
        <p14:creationId xmlns:p14="http://schemas.microsoft.com/office/powerpoint/2010/main" xmlns="" val="25598552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e-CH" smtClean="0"/>
              <a:t>Mastertitelformat bearbeiten</a:t>
            </a:r>
            <a:endParaRPr kumimoji="0"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CH" smtClean="0"/>
              <a:t>Master-Untertitelformat bearbeiten</a:t>
            </a:r>
            <a:endParaRPr kumimoji="0" lang="en-US"/>
          </a:p>
        </p:txBody>
      </p:sp>
      <p:sp>
        <p:nvSpPr>
          <p:cNvPr id="7" name="Datumsplatzhalter 6"/>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20" name="Fußzeilenplatzhalter 19"/>
          <p:cNvSpPr>
            <a:spLocks noGrp="1"/>
          </p:cNvSpPr>
          <p:nvPr>
            <p:ph type="ftr" sz="quarter" idx="11"/>
          </p:nvPr>
        </p:nvSpPr>
        <p:spPr/>
        <p:txBody>
          <a:bodyPr/>
          <a:lstStyle>
            <a:extLst/>
          </a:lstStyle>
          <a:p>
            <a:endParaRPr kumimoji="0" lang="en-US" dirty="0"/>
          </a:p>
        </p:txBody>
      </p:sp>
      <p:sp>
        <p:nvSpPr>
          <p:cNvPr id="10" name="Foliennummernplatzhalter 9"/>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CH" smtClean="0"/>
              <a:t>Mastertitelformat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extLst/>
          </a:lstStyle>
          <a:p>
            <a:r>
              <a:rPr kumimoji="0" lang="de-CH" smtClean="0"/>
              <a:t>Mastertitelformat bearbeiten</a:t>
            </a:r>
            <a:endParaRPr kumimoji="0" lang="en-US"/>
          </a:p>
        </p:txBody>
      </p:sp>
      <p:sp>
        <p:nvSpPr>
          <p:cNvPr id="3" name="Vertikaler Textplatzhalter 2"/>
          <p:cNvSpPr>
            <a:spLocks noGrp="1"/>
          </p:cNvSpPr>
          <p:nvPr>
            <p:ph type="body" orient="vert" idx="1"/>
          </p:nvPr>
        </p:nvSpPr>
        <p:spPr>
          <a:xfrm>
            <a:off x="1143000" y="274640"/>
            <a:ext cx="5562600" cy="5851525"/>
          </a:xfrm>
        </p:spPr>
        <p:txBody>
          <a:bodyPr vert="eaVert"/>
          <a:lstStyle>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CH" smtClean="0"/>
              <a:t>Mastertitelformat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e-CH" smtClean="0"/>
              <a:t>Mastertitelformat bearbeiten</a:t>
            </a:r>
            <a:endParaRPr kumimoji="0"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CH" smtClean="0"/>
              <a:t>Mastertextformat bearbeiten</a:t>
            </a:r>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10" name="Rechtec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kumimoji="0" lang="de-CH" smtClean="0"/>
              <a:t>Mastertitelformat bearbeiten</a:t>
            </a:r>
            <a:endParaRPr kumimoji="0"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e-CH" smtClean="0"/>
              <a:t>Mastertitelformat bearbeiten</a:t>
            </a:r>
            <a:endParaRPr kumimoji="0"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CH" smtClean="0"/>
              <a:t>Mastertextformat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CH" smtClean="0"/>
              <a:t>Mastertextformat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7" name="Datumsplatzhalter 6"/>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8" name="Fußzeilenplatzhalter 7"/>
          <p:cNvSpPr>
            <a:spLocks noGrp="1"/>
          </p:cNvSpPr>
          <p:nvPr>
            <p:ph type="ftr" sz="quarter" idx="11"/>
          </p:nvPr>
        </p:nvSpPr>
        <p:spPr/>
        <p:txBody>
          <a:bodyPr/>
          <a:lstStyle>
            <a:extLst/>
          </a:lstStyle>
          <a:p>
            <a:endParaRPr kumimoji="0" lang="en-US" dirty="0"/>
          </a:p>
        </p:txBody>
      </p:sp>
      <p:sp>
        <p:nvSpPr>
          <p:cNvPr id="9" name="Foliennummernplatzhalter 8"/>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extLst/>
          </a:lstStyle>
          <a:p>
            <a:r>
              <a:rPr kumimoji="0" lang="de-CH" smtClean="0"/>
              <a:t>Mastertitelformat bearbeiten</a:t>
            </a:r>
            <a:endParaRPr kumimoji="0" lang="en-US"/>
          </a:p>
        </p:txBody>
      </p:sp>
      <p:sp>
        <p:nvSpPr>
          <p:cNvPr id="3" name="Datumsplatzhalter 2"/>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4" name="Fußzeilenplatzhalter 3"/>
          <p:cNvSpPr>
            <a:spLocks noGrp="1"/>
          </p:cNvSpPr>
          <p:nvPr>
            <p:ph type="ftr" sz="quarter" idx="11"/>
          </p:nvPr>
        </p:nvSpPr>
        <p:spPr/>
        <p:txBody>
          <a:bodyPr/>
          <a:lstStyle>
            <a:extLst/>
          </a:lstStyle>
          <a:p>
            <a:endParaRPr kumimoji="0" lang="en-US" dirty="0"/>
          </a:p>
        </p:txBody>
      </p:sp>
      <p:sp>
        <p:nvSpPr>
          <p:cNvPr id="5" name="Foliennummernplatzhalter 4"/>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umsplatzhalter 1"/>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3" name="Fußzeilenplatzhalter 2"/>
          <p:cNvSpPr>
            <a:spLocks noGrp="1"/>
          </p:cNvSpPr>
          <p:nvPr>
            <p:ph type="ftr" sz="quarter" idx="11"/>
          </p:nvPr>
        </p:nvSpPr>
        <p:spPr/>
        <p:txBody>
          <a:bodyPr/>
          <a:lstStyle>
            <a:extLst/>
          </a:lstStyle>
          <a:p>
            <a:endParaRPr kumimoji="0" lang="en-US" dirty="0"/>
          </a:p>
        </p:txBody>
      </p:sp>
      <p:sp>
        <p:nvSpPr>
          <p:cNvPr id="4" name="Foliennummernplatzhalter 3"/>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6" name="Rechtec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e-CH" smtClean="0"/>
              <a:t>Mastertitelformat bearbeiten</a:t>
            </a:r>
            <a:endParaRPr kumimoji="0"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CH" smtClean="0"/>
              <a:t>Mastertextformat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e-CH" smtClean="0"/>
              <a:t>Mastertitelformat bearbeiten</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5/26/2012</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8" name="Rechtec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e-CH" dirty="0" smtClean="0"/>
              <a:t>Bild auf Platzhalter ziehen oder durch Klicken auf Symbol hinzufügen</a:t>
            </a:r>
            <a:endParaRPr kumimoji="0" lang="en-US" dirty="0"/>
          </a:p>
        </p:txBody>
      </p:sp>
      <p:sp>
        <p:nvSpPr>
          <p:cNvPr id="9" name="Proz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z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e-CH" smtClean="0"/>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rei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elplatzhalt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de-CH" smtClean="0"/>
              <a:t>Mastertitelformat bearbeiten</a:t>
            </a:r>
            <a:endParaRPr kumimoji="0" lang="en-US"/>
          </a:p>
        </p:txBody>
      </p:sp>
      <p:sp>
        <p:nvSpPr>
          <p:cNvPr id="9" name="Textplatzhalt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de-CH" smtClean="0"/>
              <a:t>Mastertextformat bearbeiten</a:t>
            </a:r>
          </a:p>
          <a:p>
            <a:pPr lvl="1" eaLnBrk="1" latinLnBrk="0" hangingPunct="1"/>
            <a:r>
              <a:rPr kumimoji="0" lang="de-CH" smtClean="0"/>
              <a:t>Zweite Ebene</a:t>
            </a:r>
          </a:p>
          <a:p>
            <a:pPr lvl="2" eaLnBrk="1" latinLnBrk="0" hangingPunct="1"/>
            <a:r>
              <a:rPr kumimoji="0" lang="de-CH" smtClean="0"/>
              <a:t>Dritte Ebene</a:t>
            </a:r>
          </a:p>
          <a:p>
            <a:pPr lvl="3" eaLnBrk="1" latinLnBrk="0" hangingPunct="1"/>
            <a:r>
              <a:rPr kumimoji="0" lang="de-CH" smtClean="0"/>
              <a:t>Vierte Ebene</a:t>
            </a:r>
          </a:p>
          <a:p>
            <a:pPr lvl="4" eaLnBrk="1" latinLnBrk="0" hangingPunct="1"/>
            <a:r>
              <a:rPr kumimoji="0" lang="de-CH" smtClean="0"/>
              <a:t>Fünfte Ebene</a:t>
            </a:r>
            <a:endParaRPr kumimoji="0" lang="en-US"/>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5/26/2012</a:t>
            </a:fld>
            <a:endParaRPr lang="en-US" sz="1200" dirty="0">
              <a:solidFill>
                <a:schemeClr val="bg2">
                  <a:shade val="50000"/>
                </a:schemeClr>
              </a:solidFill>
            </a:endParaRPr>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Foliennummernplatzhalt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‹Nr.›</a:t>
            </a:fld>
            <a:endParaRPr kumimoji="0" lang="en-US" sz="1200" dirty="0">
              <a:solidFill>
                <a:schemeClr val="bg2">
                  <a:shade val="50000"/>
                </a:schemeClr>
              </a:solidFill>
              <a:effectLst/>
            </a:endParaRPr>
          </a:p>
        </p:txBody>
      </p:sp>
      <p:sp>
        <p:nvSpPr>
          <p:cNvPr id="15" name="Rechtec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andigross.ch" TargetMode="External"/><Relationship Id="rId2" Type="http://schemas.openxmlformats.org/officeDocument/2006/relationships/hyperlink" Target="http://www.andigross.ch/"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fr-FR" sz="4000" b="1" u="sng" dirty="0" smtClean="0">
                <a:solidFill>
                  <a:srgbClr val="008000"/>
                </a:solidFill>
                <a:latin typeface="Arial"/>
                <a:cs typeface="Arial"/>
              </a:rPr>
              <a:t>Lieu</a:t>
            </a:r>
            <a:r>
              <a:rPr lang="fr-FR" sz="4000" b="1" dirty="0" smtClean="0">
                <a:solidFill>
                  <a:srgbClr val="008000"/>
                </a:solidFill>
                <a:latin typeface="Arial"/>
                <a:cs typeface="Arial"/>
              </a:rPr>
              <a:t>(x) </a:t>
            </a:r>
            <a:r>
              <a:rPr lang="fr-FR" sz="4000" b="1" dirty="0" smtClean="0">
                <a:latin typeface="Arial"/>
                <a:cs typeface="Arial"/>
              </a:rPr>
              <a:t>de </a:t>
            </a:r>
            <a:r>
              <a:rPr lang="fr-FR" sz="4000" b="1" dirty="0" smtClean="0">
                <a:solidFill>
                  <a:srgbClr val="3366FF"/>
                </a:solidFill>
                <a:latin typeface="Arial"/>
                <a:cs typeface="Arial"/>
              </a:rPr>
              <a:t>mémoire</a:t>
            </a:r>
            <a:r>
              <a:rPr lang="fr-FR" sz="4000" b="1" dirty="0" smtClean="0">
                <a:latin typeface="Arial"/>
                <a:cs typeface="Arial"/>
              </a:rPr>
              <a:t> – </a:t>
            </a:r>
            <a:br>
              <a:rPr lang="fr-FR" sz="4000" b="1" dirty="0" smtClean="0">
                <a:latin typeface="Arial"/>
                <a:cs typeface="Arial"/>
              </a:rPr>
            </a:br>
            <a:r>
              <a:rPr lang="fr-FR" sz="4000" b="1" dirty="0" smtClean="0">
                <a:solidFill>
                  <a:srgbClr val="FF0000"/>
                </a:solidFill>
                <a:latin typeface="Arial"/>
                <a:cs typeface="Arial"/>
              </a:rPr>
              <a:t>dessein</a:t>
            </a:r>
            <a:r>
              <a:rPr lang="fr-FR" sz="4000" b="1" dirty="0" smtClean="0">
                <a:latin typeface="Arial"/>
                <a:cs typeface="Arial"/>
              </a:rPr>
              <a:t> d’</a:t>
            </a:r>
            <a:r>
              <a:rPr lang="fr-FR" sz="4000" b="1" u="sng" dirty="0" smtClean="0">
                <a:solidFill>
                  <a:srgbClr val="FFFF00"/>
                </a:solidFill>
                <a:latin typeface="Arial"/>
                <a:cs typeface="Arial"/>
              </a:rPr>
              <a:t>avenir</a:t>
            </a:r>
            <a:r>
              <a:rPr lang="fr-FR" sz="4000" b="1" dirty="0" smtClean="0">
                <a:latin typeface="Arial"/>
                <a:cs typeface="Arial"/>
              </a:rPr>
              <a:t> </a:t>
            </a:r>
            <a:endParaRPr lang="fr-FR" sz="4000" b="1" dirty="0">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fontScale="92500" lnSpcReduction="10000"/>
          </a:bodyPr>
          <a:lstStyle/>
          <a:p>
            <a:endParaRPr lang="fr-FR" i="1" dirty="0" smtClean="0">
              <a:latin typeface="Arial"/>
              <a:cs typeface="Arial"/>
            </a:endParaRPr>
          </a:p>
          <a:p>
            <a:r>
              <a:rPr lang="fr-FR" i="1" dirty="0" smtClean="0">
                <a:latin typeface="Arial"/>
                <a:cs typeface="Arial"/>
              </a:rPr>
              <a:t>Esquisse de projet pour le renforcement de l’identité commune à </a:t>
            </a:r>
            <a:r>
              <a:rPr lang="fr-FR" i="1" dirty="0" smtClean="0">
                <a:solidFill>
                  <a:srgbClr val="008000"/>
                </a:solidFill>
                <a:latin typeface="Arial"/>
                <a:cs typeface="Arial"/>
              </a:rPr>
              <a:t>l‘</a:t>
            </a:r>
            <a:r>
              <a:rPr lang="fr-FR" i="1" dirty="0" smtClean="0">
                <a:solidFill>
                  <a:srgbClr val="3366FF"/>
                </a:solidFill>
                <a:latin typeface="Arial"/>
                <a:cs typeface="Arial"/>
              </a:rPr>
              <a:t>Arc </a:t>
            </a:r>
            <a:r>
              <a:rPr lang="fr-FR" i="1" dirty="0" smtClean="0">
                <a:solidFill>
                  <a:srgbClr val="FF0000"/>
                </a:solidFill>
                <a:latin typeface="Arial"/>
                <a:cs typeface="Arial"/>
              </a:rPr>
              <a:t>jurassien</a:t>
            </a:r>
          </a:p>
          <a:p>
            <a:pPr>
              <a:lnSpc>
                <a:spcPct val="70000"/>
              </a:lnSpc>
            </a:pPr>
            <a:endParaRPr lang="fr-FR" i="1" dirty="0" smtClean="0">
              <a:solidFill>
                <a:srgbClr val="FF0000"/>
              </a:solidFill>
            </a:endParaRPr>
          </a:p>
          <a:p>
            <a:pPr>
              <a:lnSpc>
                <a:spcPct val="70000"/>
              </a:lnSpc>
            </a:pPr>
            <a:endParaRPr lang="fr-FR" sz="2000" dirty="0" smtClean="0">
              <a:latin typeface="Arial"/>
              <a:cs typeface="Arial"/>
            </a:endParaRPr>
          </a:p>
          <a:p>
            <a:pPr>
              <a:lnSpc>
                <a:spcPct val="70000"/>
              </a:lnSpc>
            </a:pPr>
            <a:endParaRPr lang="fr-FR" sz="2000" dirty="0" smtClean="0">
              <a:latin typeface="Arial"/>
              <a:cs typeface="Arial"/>
            </a:endParaRPr>
          </a:p>
          <a:p>
            <a:pPr>
              <a:lnSpc>
                <a:spcPct val="70000"/>
              </a:lnSpc>
            </a:pPr>
            <a:r>
              <a:rPr lang="fr-FR" sz="2000" dirty="0" smtClean="0">
                <a:latin typeface="Arial"/>
                <a:cs typeface="Arial"/>
              </a:rPr>
              <a:t>Une proposition, un projet et une offre de </a:t>
            </a:r>
          </a:p>
          <a:p>
            <a:pPr>
              <a:lnSpc>
                <a:spcPct val="70000"/>
              </a:lnSpc>
            </a:pPr>
            <a:r>
              <a:rPr lang="de-DE" sz="2000" dirty="0" smtClean="0">
                <a:latin typeface="Arial"/>
                <a:cs typeface="Arial"/>
              </a:rPr>
              <a:t>l</a:t>
            </a:r>
            <a:r>
              <a:rPr lang="fr-FR" sz="2000" dirty="0" smtClean="0">
                <a:latin typeface="Arial"/>
                <a:cs typeface="Arial"/>
              </a:rPr>
              <a:t>’Atelier pour la Démocratie Directe à St-Ursanne</a:t>
            </a:r>
          </a:p>
          <a:p>
            <a:pPr>
              <a:lnSpc>
                <a:spcPct val="70000"/>
              </a:lnSpc>
            </a:pPr>
            <a:endParaRPr lang="fr-FR" sz="2000" dirty="0" smtClean="0">
              <a:latin typeface="Arial"/>
              <a:cs typeface="Arial"/>
            </a:endParaRPr>
          </a:p>
          <a:p>
            <a:pPr>
              <a:lnSpc>
                <a:spcPct val="70000"/>
              </a:lnSpc>
            </a:pPr>
            <a:endParaRPr lang="de-DE" sz="2000" dirty="0" smtClean="0">
              <a:latin typeface="Arial"/>
              <a:cs typeface="Arial"/>
            </a:endParaRPr>
          </a:p>
          <a:p>
            <a:pPr>
              <a:lnSpc>
                <a:spcPct val="70000"/>
              </a:lnSpc>
            </a:pPr>
            <a:endParaRPr lang="de-DE" sz="2000" dirty="0">
              <a:latin typeface="Arial"/>
              <a:cs typeface="Arial"/>
            </a:endParaRPr>
          </a:p>
          <a:p>
            <a:pPr>
              <a:lnSpc>
                <a:spcPct val="70000"/>
              </a:lnSpc>
            </a:pPr>
            <a:r>
              <a:rPr lang="de-DE" sz="2000" dirty="0" smtClean="0">
                <a:latin typeface="Arial"/>
                <a:cs typeface="Arial"/>
              </a:rPr>
              <a:t>Andreas Gross, Historien/</a:t>
            </a:r>
            <a:r>
              <a:rPr lang="de-DE" sz="2000" dirty="0" err="1" smtClean="0">
                <a:latin typeface="Arial"/>
                <a:cs typeface="Arial"/>
              </a:rPr>
              <a:t>Politologue</a:t>
            </a:r>
            <a:endParaRPr lang="de-DE" sz="2000" dirty="0" smtClean="0">
              <a:latin typeface="Arial"/>
              <a:cs typeface="Arial"/>
            </a:endParaRPr>
          </a:p>
          <a:p>
            <a:pPr>
              <a:lnSpc>
                <a:spcPct val="70000"/>
              </a:lnSpc>
            </a:pPr>
            <a:r>
              <a:rPr lang="de-DE" sz="2000" dirty="0" smtClean="0">
                <a:latin typeface="Arial"/>
                <a:cs typeface="Arial"/>
                <a:hlinkClick r:id="rId2"/>
              </a:rPr>
              <a:t>www.andigross.ch</a:t>
            </a:r>
            <a:r>
              <a:rPr lang="de-DE" sz="2000" dirty="0" smtClean="0">
                <a:latin typeface="Arial"/>
                <a:cs typeface="Arial"/>
              </a:rPr>
              <a:t>  </a:t>
            </a:r>
            <a:r>
              <a:rPr lang="de-DE" sz="2000" dirty="0" smtClean="0">
                <a:latin typeface="Arial"/>
                <a:cs typeface="Arial"/>
                <a:hlinkClick r:id="rId3"/>
              </a:rPr>
              <a:t>info@andigross.ch</a:t>
            </a:r>
            <a:endParaRPr lang="de-DE" sz="2000" dirty="0" smtClean="0">
              <a:latin typeface="Arial"/>
              <a:cs typeface="Arial"/>
            </a:endParaRPr>
          </a:p>
          <a:p>
            <a:pPr>
              <a:lnSpc>
                <a:spcPct val="70000"/>
              </a:lnSpc>
            </a:pPr>
            <a:r>
              <a:rPr lang="de-DE" sz="2000" dirty="0" smtClean="0">
                <a:latin typeface="Arial"/>
                <a:cs typeface="Arial"/>
              </a:rPr>
              <a:t>				</a:t>
            </a:r>
          </a:p>
          <a:p>
            <a:pPr>
              <a:lnSpc>
                <a:spcPct val="70000"/>
              </a:lnSpc>
            </a:pPr>
            <a:r>
              <a:rPr lang="fr-FR" sz="2000" dirty="0" smtClean="0">
                <a:latin typeface="Arial"/>
                <a:cs typeface="Arial"/>
              </a:rPr>
              <a:t>Saint-Imier, 8 Mai 2012</a:t>
            </a:r>
          </a:p>
          <a:p>
            <a:pPr>
              <a:lnSpc>
                <a:spcPct val="70000"/>
              </a:lnSpc>
            </a:pPr>
            <a:r>
              <a:rPr lang="fr-FR" sz="1600" dirty="0" smtClean="0">
                <a:latin typeface="Arial"/>
                <a:cs typeface="Arial"/>
              </a:rPr>
              <a:t>Le </a:t>
            </a:r>
            <a:r>
              <a:rPr lang="fr-FR" sz="1600" dirty="0" err="1" smtClean="0">
                <a:latin typeface="Arial"/>
                <a:cs typeface="Arial"/>
              </a:rPr>
              <a:t>Paquier</a:t>
            </a:r>
            <a:r>
              <a:rPr lang="fr-FR" sz="1600" dirty="0" smtClean="0">
                <a:latin typeface="Arial"/>
                <a:cs typeface="Arial"/>
              </a:rPr>
              <a:t> 12 Mai 2012</a:t>
            </a:r>
            <a:endParaRPr lang="fr-FR" sz="1700" dirty="0" smtClean="0">
              <a:latin typeface="Arial"/>
              <a:cs typeface="Arial"/>
            </a:endParaRPr>
          </a:p>
          <a:p>
            <a:pPr>
              <a:lnSpc>
                <a:spcPct val="70000"/>
              </a:lnSpc>
            </a:pPr>
            <a:endParaRPr lang="fr-FR" sz="2000" dirty="0">
              <a:latin typeface="Arial"/>
              <a:cs typeface="Arial"/>
            </a:endParaRPr>
          </a:p>
        </p:txBody>
      </p:sp>
      <p:pic>
        <p:nvPicPr>
          <p:cNvPr id="1027" name="Picture 3"/>
          <p:cNvPicPr>
            <a:picLocks noChangeAspect="1" noChangeArrowheads="1"/>
          </p:cNvPicPr>
          <p:nvPr/>
        </p:nvPicPr>
        <p:blipFill>
          <a:blip r:embed="rId4" cstate="print"/>
          <a:srcRect/>
          <a:stretch>
            <a:fillRect/>
          </a:stretch>
        </p:blipFill>
        <p:spPr bwMode="auto">
          <a:xfrm>
            <a:off x="6334099" y="590221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305337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fr-FR" sz="4000" b="1" u="sng" dirty="0" smtClean="0">
                <a:solidFill>
                  <a:srgbClr val="3366FF"/>
                </a:solidFill>
                <a:latin typeface="Arial"/>
                <a:cs typeface="Arial"/>
              </a:rPr>
              <a:t>Sans conscience de l’histoire et des racines communes</a:t>
            </a:r>
            <a:r>
              <a:rPr lang="de-DE" sz="4000" b="1" u="sng" dirty="0" smtClean="0">
                <a:solidFill>
                  <a:srgbClr val="3366FF"/>
                </a:solidFill>
                <a:latin typeface="Arial"/>
                <a:cs typeface="Arial"/>
              </a:rPr>
              <a:t>…</a:t>
            </a:r>
            <a:r>
              <a:rPr lang="fr-FR" sz="4000" b="1" dirty="0" smtClean="0">
                <a:solidFill>
                  <a:srgbClr val="3366FF"/>
                </a:solidFill>
                <a:latin typeface="Arial"/>
                <a:cs typeface="Arial"/>
              </a:rPr>
              <a:t> </a:t>
            </a:r>
            <a:endParaRPr lang="fr-FR" sz="4000" b="1" dirty="0">
              <a:solidFill>
                <a:srgbClr val="3366FF"/>
              </a:solidFill>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a:bodyPr>
          <a:lstStyle/>
          <a:p>
            <a:endParaRPr lang="fr-FR" i="1" dirty="0" smtClean="0">
              <a:latin typeface="Arial"/>
              <a:cs typeface="Arial"/>
            </a:endParaRPr>
          </a:p>
          <a:p>
            <a:pPr marL="370332" indent="-342900">
              <a:buFont typeface="Wingdings" charset="2"/>
              <a:buChar char="§"/>
            </a:pPr>
            <a:r>
              <a:rPr lang="de-DE" sz="2400" dirty="0" smtClean="0">
                <a:solidFill>
                  <a:schemeClr val="tx1"/>
                </a:solidFill>
                <a:latin typeface="Arial"/>
                <a:cs typeface="Arial"/>
              </a:rPr>
              <a:t>….. </a:t>
            </a:r>
            <a:r>
              <a:rPr lang="fr-FR" sz="2400" dirty="0" smtClean="0">
                <a:solidFill>
                  <a:schemeClr val="tx1"/>
                </a:solidFill>
                <a:latin typeface="Arial"/>
                <a:cs typeface="Arial"/>
              </a:rPr>
              <a:t>Nous subissons le risque de répéter les erreurs du passé</a:t>
            </a:r>
          </a:p>
          <a:p>
            <a:pPr marL="370332" indent="-342900">
              <a:buFont typeface="Wingdings" charset="2"/>
              <a:buChar char="§"/>
            </a:pPr>
            <a:r>
              <a:rPr lang="de-DE" sz="2400" dirty="0" smtClean="0">
                <a:solidFill>
                  <a:schemeClr val="tx1"/>
                </a:solidFill>
                <a:latin typeface="Arial"/>
                <a:cs typeface="Arial"/>
              </a:rPr>
              <a:t>….. </a:t>
            </a:r>
            <a:r>
              <a:rPr lang="fr-FR" sz="2400" dirty="0" smtClean="0">
                <a:solidFill>
                  <a:schemeClr val="tx1"/>
                </a:solidFill>
                <a:latin typeface="Arial"/>
                <a:cs typeface="Arial"/>
              </a:rPr>
              <a:t>Nous risquons de nous couper de notre environnement et nos communautés </a:t>
            </a:r>
          </a:p>
          <a:p>
            <a:pPr marL="370332" indent="-342900">
              <a:buFont typeface="Wingdings" charset="2"/>
              <a:buChar char="§"/>
            </a:pPr>
            <a:r>
              <a:rPr lang="de-DE" sz="2400" dirty="0" smtClean="0">
                <a:solidFill>
                  <a:schemeClr val="tx1"/>
                </a:solidFill>
                <a:latin typeface="Arial"/>
                <a:cs typeface="Arial"/>
              </a:rPr>
              <a:t>….. </a:t>
            </a:r>
            <a:r>
              <a:rPr lang="fr-FR" sz="2400" dirty="0" smtClean="0">
                <a:solidFill>
                  <a:schemeClr val="tx1"/>
                </a:solidFill>
                <a:latin typeface="Arial"/>
                <a:cs typeface="Arial"/>
              </a:rPr>
              <a:t>Nous ne trouvons pas la confiance en soi et le courage d’agir ensemble</a:t>
            </a:r>
          </a:p>
          <a:p>
            <a:pPr marL="370332" indent="-342900">
              <a:buFont typeface="Wingdings" charset="2"/>
              <a:buChar char="§"/>
            </a:pPr>
            <a:r>
              <a:rPr lang="de-DE" sz="2400" dirty="0" smtClean="0">
                <a:solidFill>
                  <a:schemeClr val="tx1"/>
                </a:solidFill>
                <a:latin typeface="Arial"/>
                <a:cs typeface="Arial"/>
              </a:rPr>
              <a:t>….. </a:t>
            </a:r>
            <a:r>
              <a:rPr lang="fr-FR" sz="2400" dirty="0" smtClean="0">
                <a:solidFill>
                  <a:schemeClr val="tx1"/>
                </a:solidFill>
                <a:latin typeface="Arial"/>
                <a:cs typeface="Arial"/>
              </a:rPr>
              <a:t>Nous sous-estimons ce qui serait possible de faire ensemble et pour nous tous</a:t>
            </a:r>
          </a:p>
          <a:p>
            <a:r>
              <a:rPr lang="fr-FR" sz="2000" dirty="0" smtClean="0">
                <a:latin typeface="Arial"/>
                <a:cs typeface="Arial"/>
              </a:rPr>
              <a:t>			</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523659" y="597592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239721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fr-FR" sz="4000" b="1" u="sng" dirty="0" smtClean="0">
                <a:solidFill>
                  <a:srgbClr val="FF0000"/>
                </a:solidFill>
                <a:latin typeface="Arial"/>
                <a:cs typeface="Arial"/>
              </a:rPr>
              <a:t>La </a:t>
            </a:r>
            <a:r>
              <a:rPr lang="fr-FR" sz="4000" b="1" u="sng" dirty="0" smtClean="0">
                <a:solidFill>
                  <a:srgbClr val="3366FF"/>
                </a:solidFill>
                <a:latin typeface="Arial"/>
                <a:cs typeface="Arial"/>
              </a:rPr>
              <a:t>richesse</a:t>
            </a:r>
            <a:r>
              <a:rPr lang="fr-FR" sz="4000" b="1" u="sng" dirty="0" smtClean="0">
                <a:solidFill>
                  <a:srgbClr val="FF0000"/>
                </a:solidFill>
                <a:latin typeface="Arial"/>
                <a:cs typeface="Arial"/>
              </a:rPr>
              <a:t> de l’</a:t>
            </a:r>
            <a:r>
              <a:rPr lang="fr-FR" sz="4000" b="1" u="sng" dirty="0" smtClean="0">
                <a:solidFill>
                  <a:schemeClr val="tx1"/>
                </a:solidFill>
                <a:latin typeface="Arial"/>
                <a:cs typeface="Arial"/>
              </a:rPr>
              <a:t>arc </a:t>
            </a:r>
            <a:r>
              <a:rPr lang="fr-FR" sz="4000" b="1" u="sng" dirty="0" smtClean="0">
                <a:solidFill>
                  <a:srgbClr val="008000"/>
                </a:solidFill>
                <a:latin typeface="Arial"/>
                <a:cs typeface="Arial"/>
              </a:rPr>
              <a:t>jurassien </a:t>
            </a:r>
            <a:r>
              <a:rPr lang="fr-FR" sz="4000" b="1" u="sng" dirty="0" smtClean="0">
                <a:solidFill>
                  <a:srgbClr val="FF0000"/>
                </a:solidFill>
                <a:latin typeface="Arial"/>
                <a:cs typeface="Arial"/>
              </a:rPr>
              <a:t>est son « génie industriel rural »</a:t>
            </a:r>
            <a:endParaRPr lang="fr-FR" sz="4000" b="1" dirty="0">
              <a:solidFill>
                <a:srgbClr val="3366FF"/>
              </a:solidFill>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a:bodyPr>
          <a:lstStyle/>
          <a:p>
            <a:endParaRPr lang="fr-FR" i="1" dirty="0" smtClean="0">
              <a:latin typeface="Arial"/>
              <a:cs typeface="Arial"/>
            </a:endParaRPr>
          </a:p>
          <a:p>
            <a:pPr marL="370332" indent="-342900">
              <a:buFont typeface="Wingdings" charset="2"/>
              <a:buChar char="§"/>
            </a:pPr>
            <a:r>
              <a:rPr lang="fr-FR" sz="2400" dirty="0" smtClean="0">
                <a:solidFill>
                  <a:schemeClr val="tx1"/>
                </a:solidFill>
                <a:latin typeface="Arial"/>
                <a:cs typeface="Arial"/>
              </a:rPr>
              <a:t>Il est presque unique en l’Europe</a:t>
            </a:r>
          </a:p>
          <a:p>
            <a:pPr marL="370332" indent="-342900">
              <a:buFont typeface="Wingdings" charset="2"/>
              <a:buChar char="§"/>
            </a:pPr>
            <a:r>
              <a:rPr lang="fr-FR" sz="2400" dirty="0" smtClean="0">
                <a:solidFill>
                  <a:schemeClr val="tx1"/>
                </a:solidFill>
                <a:latin typeface="Arial"/>
                <a:cs typeface="Arial"/>
              </a:rPr>
              <a:t>Il est trans-cantonal, unit les différentes vallées, plateaux et territoires</a:t>
            </a:r>
          </a:p>
          <a:p>
            <a:pPr marL="370332" indent="-342900">
              <a:buFont typeface="Wingdings" charset="2"/>
              <a:buChar char="§"/>
            </a:pPr>
            <a:r>
              <a:rPr lang="fr-FR" sz="2400" dirty="0" smtClean="0">
                <a:solidFill>
                  <a:schemeClr val="tx1"/>
                </a:solidFill>
                <a:latin typeface="Arial"/>
                <a:cs typeface="Arial"/>
              </a:rPr>
              <a:t>Ainsi il reflète l‘espace de la vie quotidienne de beaucoup de nos citoyens et citoyennes</a:t>
            </a:r>
          </a:p>
          <a:p>
            <a:pPr marL="370332" indent="-342900">
              <a:buFont typeface="Wingdings" charset="2"/>
              <a:buChar char="§"/>
            </a:pPr>
            <a:r>
              <a:rPr lang="fr-FR" sz="2400" dirty="0" smtClean="0">
                <a:solidFill>
                  <a:schemeClr val="tx1"/>
                </a:solidFill>
                <a:latin typeface="Arial"/>
                <a:cs typeface="Arial"/>
              </a:rPr>
              <a:t>Il peut devenir source d’une identité commune forte et porteuse d’avenir</a:t>
            </a:r>
          </a:p>
          <a:p>
            <a:r>
              <a:rPr lang="fr-FR" sz="2000" dirty="0" smtClean="0">
                <a:latin typeface="Arial"/>
                <a:cs typeface="Arial"/>
              </a:rPr>
              <a:t>			</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485559" y="590221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216051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fr-FR" sz="2800" b="1" dirty="0" smtClean="0">
                <a:solidFill>
                  <a:srgbClr val="008000"/>
                </a:solidFill>
                <a:latin typeface="Arial"/>
                <a:cs typeface="Arial"/>
              </a:rPr>
              <a:t>Il nous faut rendre visible ce </a:t>
            </a:r>
            <a:r>
              <a:rPr lang="fr-FR" sz="2800" b="1" u="sng" dirty="0" smtClean="0">
                <a:solidFill>
                  <a:srgbClr val="FF0000"/>
                </a:solidFill>
                <a:latin typeface="Arial"/>
                <a:cs typeface="Arial"/>
              </a:rPr>
              <a:t>« génie industriel rural »</a:t>
            </a:r>
            <a:r>
              <a:rPr lang="fr-FR" sz="2800" b="1" dirty="0" smtClean="0">
                <a:solidFill>
                  <a:srgbClr val="008000"/>
                </a:solidFill>
                <a:latin typeface="Arial"/>
                <a:cs typeface="Arial"/>
              </a:rPr>
              <a:t> afin que cette richesse soit expérimentée par ceux qui vivent ici !</a:t>
            </a:r>
            <a:endParaRPr lang="fr-FR" sz="2800" b="1" dirty="0">
              <a:solidFill>
                <a:srgbClr val="008000"/>
              </a:solidFill>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fontScale="92500" lnSpcReduction="20000"/>
          </a:bodyPr>
          <a:lstStyle/>
          <a:p>
            <a:endParaRPr lang="fr-FR" i="1" dirty="0" smtClean="0">
              <a:latin typeface="Arial"/>
              <a:cs typeface="Arial"/>
            </a:endParaRPr>
          </a:p>
          <a:p>
            <a:pPr marL="370332" indent="-342900">
              <a:buFont typeface="Arial"/>
              <a:buChar char="•"/>
            </a:pPr>
            <a:r>
              <a:rPr lang="fr-FR" sz="2000" dirty="0" smtClean="0">
                <a:solidFill>
                  <a:srgbClr val="3366FF"/>
                </a:solidFill>
                <a:latin typeface="Arial"/>
                <a:cs typeface="Arial"/>
              </a:rPr>
              <a:t>Comment ? </a:t>
            </a:r>
            <a:r>
              <a:rPr lang="fr-FR" sz="2000" dirty="0" smtClean="0">
                <a:solidFill>
                  <a:srgbClr val="FF6600"/>
                </a:solidFill>
                <a:latin typeface="Arial"/>
                <a:cs typeface="Arial"/>
              </a:rPr>
              <a:t>I. Unique </a:t>
            </a:r>
            <a:r>
              <a:rPr lang="fr-FR" sz="2000" dirty="0" smtClean="0">
                <a:latin typeface="Arial"/>
                <a:cs typeface="Arial"/>
              </a:rPr>
              <a:t>Avec un logo et suivant un concept commun (Indications, infos, expo, questions, invitations à s’exprimer)</a:t>
            </a:r>
          </a:p>
          <a:p>
            <a:pPr marL="370332" indent="-342900">
              <a:buFont typeface="Arial"/>
              <a:buChar char="•"/>
            </a:pPr>
            <a:r>
              <a:rPr lang="fr-FR" sz="2000" dirty="0">
                <a:solidFill>
                  <a:srgbClr val="3366FF"/>
                </a:solidFill>
                <a:latin typeface="Arial"/>
                <a:cs typeface="Arial"/>
              </a:rPr>
              <a:t>Comment ? </a:t>
            </a:r>
            <a:r>
              <a:rPr lang="fr-FR" sz="2000" dirty="0" smtClean="0">
                <a:solidFill>
                  <a:srgbClr val="FF0000"/>
                </a:solidFill>
                <a:latin typeface="Arial"/>
                <a:cs typeface="Arial"/>
              </a:rPr>
              <a:t>II. Diversement: </a:t>
            </a:r>
            <a:r>
              <a:rPr lang="fr-FR" sz="2000" dirty="0" smtClean="0">
                <a:latin typeface="Arial"/>
                <a:cs typeface="Arial"/>
              </a:rPr>
              <a:t>Selon les moyens et le sujet : D’une indication et des explications simples jusqu’à un espace avec des anciennes chaises, café, des documents à lire, à réfléchir et à discuter</a:t>
            </a:r>
          </a:p>
          <a:p>
            <a:pPr marL="370332" indent="-342900">
              <a:buFont typeface="Arial"/>
              <a:buChar char="•"/>
            </a:pPr>
            <a:r>
              <a:rPr lang="fr-FR" sz="2000" dirty="0" smtClean="0">
                <a:solidFill>
                  <a:srgbClr val="FF0000"/>
                </a:solidFill>
                <a:latin typeface="Arial"/>
                <a:cs typeface="Arial"/>
              </a:rPr>
              <a:t>Quoi ? </a:t>
            </a:r>
            <a:r>
              <a:rPr lang="fr-FR" sz="2000" dirty="0" smtClean="0">
                <a:latin typeface="Arial"/>
                <a:cs typeface="Arial"/>
              </a:rPr>
              <a:t>Ateliers industriels horlogers, usines, cercles d’ ouvriers, maisons du peuple, ancienne maison d’un ouvrier/paysan, imprimerie pour un journal (« La Sentinelle »), maison d’un poète, d’un écrivain, militant/e, d’un/e peintre, d’un/e musicien/ne, lieux de réunions historiques, manifestations politiques et culturelles,</a:t>
            </a:r>
          </a:p>
          <a:p>
            <a:r>
              <a:rPr lang="fr-FR" sz="2000" dirty="0" smtClean="0">
                <a:latin typeface="Arial"/>
                <a:cs typeface="Arial"/>
              </a:rPr>
              <a:t>			</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476034" y="597592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407778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2560" y="359898"/>
            <a:ext cx="7406640" cy="1316502"/>
          </a:xfrm>
        </p:spPr>
        <p:txBody>
          <a:bodyPr>
            <a:noAutofit/>
          </a:bodyPr>
          <a:lstStyle/>
          <a:p>
            <a:r>
              <a:rPr lang="fr-FR" sz="2800" b="1" dirty="0" smtClean="0">
                <a:solidFill>
                  <a:srgbClr val="FF6600"/>
                </a:solidFill>
                <a:latin typeface="Arial"/>
                <a:cs typeface="Arial"/>
              </a:rPr>
              <a:t>Le site </a:t>
            </a:r>
            <a:r>
              <a:rPr lang="fr-FR" sz="2800" b="1" dirty="0" smtClean="0">
                <a:solidFill>
                  <a:srgbClr val="FF0000"/>
                </a:solidFill>
                <a:latin typeface="Arial"/>
                <a:cs typeface="Arial"/>
              </a:rPr>
              <a:t>« www.lieuxdememoireaj.ch »</a:t>
            </a:r>
            <a:br>
              <a:rPr lang="fr-FR" sz="2800" b="1" dirty="0" smtClean="0">
                <a:solidFill>
                  <a:srgbClr val="FF0000"/>
                </a:solidFill>
                <a:latin typeface="Arial"/>
                <a:cs typeface="Arial"/>
              </a:rPr>
            </a:br>
            <a:r>
              <a:rPr lang="fr-FR" sz="2800" b="1" dirty="0" smtClean="0">
                <a:solidFill>
                  <a:srgbClr val="FF6600"/>
                </a:solidFill>
                <a:latin typeface="Arial"/>
                <a:cs typeface="Arial"/>
              </a:rPr>
              <a:t>comme centre de documentation, réflexion, de propositions et d’échanges</a:t>
            </a:r>
            <a:endParaRPr lang="fr-FR" sz="2800" b="1" dirty="0">
              <a:solidFill>
                <a:srgbClr val="FF0000"/>
              </a:solidFill>
              <a:latin typeface="Arial"/>
              <a:cs typeface="Arial"/>
            </a:endParaRPr>
          </a:p>
        </p:txBody>
      </p:sp>
      <p:sp>
        <p:nvSpPr>
          <p:cNvPr id="3" name="Untertitel 2"/>
          <p:cNvSpPr>
            <a:spLocks noGrp="1"/>
          </p:cNvSpPr>
          <p:nvPr>
            <p:ph type="subTitle" idx="1"/>
          </p:nvPr>
        </p:nvSpPr>
        <p:spPr>
          <a:xfrm>
            <a:off x="1432560" y="2638425"/>
            <a:ext cx="7406640" cy="4449136"/>
          </a:xfrm>
        </p:spPr>
        <p:txBody>
          <a:bodyPr>
            <a:normAutofit/>
          </a:bodyPr>
          <a:lstStyle/>
          <a:p>
            <a:pPr marL="484632" indent="-457200">
              <a:buClr>
                <a:schemeClr val="tx1"/>
              </a:buClr>
              <a:buFont typeface="Arial"/>
              <a:buChar char="•"/>
            </a:pPr>
            <a:r>
              <a:rPr lang="fr-FR" sz="2000" dirty="0" smtClean="0">
                <a:latin typeface="Arial"/>
                <a:cs typeface="Arial"/>
              </a:rPr>
              <a:t>Notre site va lier tous les lieux de mémoire (LdM) sur une carte interactive et approfondir les informations sur eux;</a:t>
            </a:r>
          </a:p>
          <a:p>
            <a:pPr marL="484632" indent="-457200">
              <a:buClr>
                <a:schemeClr val="tx1"/>
              </a:buClr>
              <a:buFont typeface="Arial"/>
              <a:buChar char="•"/>
            </a:pPr>
            <a:r>
              <a:rPr lang="fr-FR" sz="2000" dirty="0" smtClean="0">
                <a:latin typeface="Arial"/>
                <a:cs typeface="Arial"/>
              </a:rPr>
              <a:t>Il va inviter tous les citoyens à proposer des nouveaux </a:t>
            </a:r>
            <a:r>
              <a:rPr lang="fr-FR" sz="2000" dirty="0" err="1" smtClean="0">
                <a:latin typeface="Arial"/>
                <a:cs typeface="Arial"/>
              </a:rPr>
              <a:t>LdM</a:t>
            </a:r>
            <a:r>
              <a:rPr lang="fr-FR" sz="2000" dirty="0">
                <a:latin typeface="Arial"/>
                <a:cs typeface="Arial"/>
              </a:rPr>
              <a:t> </a:t>
            </a:r>
            <a:endParaRPr lang="fr-FR" sz="2000" dirty="0" smtClean="0">
              <a:latin typeface="Arial"/>
              <a:cs typeface="Arial"/>
            </a:endParaRPr>
          </a:p>
          <a:p>
            <a:pPr marL="484632" indent="-457200">
              <a:buClr>
                <a:schemeClr val="tx1"/>
              </a:buClr>
              <a:buFont typeface="Arial"/>
              <a:buChar char="•"/>
            </a:pPr>
            <a:r>
              <a:rPr lang="fr-FR" sz="2000" dirty="0" smtClean="0">
                <a:latin typeface="Arial"/>
                <a:cs typeface="Arial"/>
              </a:rPr>
              <a:t>Le site est essentiel pour animer la réflexion et le débat sur les desseins d’avenir que notre histoire rend possible et notre présent nécessaire</a:t>
            </a:r>
          </a:p>
          <a:p>
            <a:pPr marL="484632" indent="-457200">
              <a:buClr>
                <a:schemeClr val="tx1"/>
              </a:buClr>
              <a:buFont typeface="Arial"/>
              <a:buChar char="•"/>
            </a:pPr>
            <a:r>
              <a:rPr lang="fr-FR" sz="2000" dirty="0" smtClean="0">
                <a:latin typeface="Arial"/>
                <a:cs typeface="Arial"/>
              </a:rPr>
              <a:t>Le site va rassembler aussi tous les évènements qui sont organisés autour de nos LdM</a:t>
            </a:r>
          </a:p>
          <a:p>
            <a:r>
              <a:rPr lang="fr-FR" sz="2000" dirty="0" smtClean="0">
                <a:latin typeface="Arial"/>
                <a:cs typeface="Arial"/>
              </a:rPr>
              <a:t>			</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466509" y="597592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56440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2560" y="359898"/>
            <a:ext cx="7406640" cy="1202202"/>
          </a:xfrm>
        </p:spPr>
        <p:txBody>
          <a:bodyPr>
            <a:noAutofit/>
          </a:bodyPr>
          <a:lstStyle/>
          <a:p>
            <a:r>
              <a:rPr lang="fr-FR" sz="2800" b="1" dirty="0" smtClean="0">
                <a:solidFill>
                  <a:srgbClr val="FF0000"/>
                </a:solidFill>
                <a:latin typeface="Arial"/>
                <a:cs typeface="Arial"/>
              </a:rPr>
              <a:t>La réflexion et les débats comme lieux d’élaboration des desseins d’avenir</a:t>
            </a:r>
            <a:endParaRPr lang="fr-FR" sz="2800" b="1" dirty="0">
              <a:solidFill>
                <a:srgbClr val="FF0000"/>
              </a:solidFill>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a:bodyPr>
          <a:lstStyle/>
          <a:p>
            <a:pPr marL="370332" indent="-342900">
              <a:buClrTx/>
              <a:buFont typeface="Arial"/>
              <a:buChar char="•"/>
            </a:pPr>
            <a:r>
              <a:rPr lang="fr-FR" sz="2000" dirty="0" smtClean="0">
                <a:latin typeface="Arial"/>
                <a:cs typeface="Arial"/>
              </a:rPr>
              <a:t>Nous ne nous approprions pas notre histoire par nostalgie mais pour savoir comment le présent est fait et qu’est ce qu’il rends possible pour un meilleur avenir. Ceci dans l’intérêt de tous.	</a:t>
            </a:r>
          </a:p>
          <a:p>
            <a:pPr marL="370332" indent="-342900">
              <a:buClrTx/>
              <a:buFont typeface="Arial"/>
              <a:buChar char="•"/>
            </a:pPr>
            <a:r>
              <a:rPr lang="fr-FR" sz="2000" dirty="0" smtClean="0">
                <a:latin typeface="Arial"/>
                <a:cs typeface="Arial"/>
              </a:rPr>
              <a:t>Cela demande des discussions  autour de nos LdM.</a:t>
            </a:r>
          </a:p>
          <a:p>
            <a:pPr marL="370332" indent="-342900">
              <a:buClrTx/>
              <a:buFont typeface="Arial"/>
              <a:buChar char="•"/>
            </a:pPr>
            <a:r>
              <a:rPr lang="fr-FR" sz="2000" dirty="0" smtClean="0">
                <a:latin typeface="Arial"/>
                <a:cs typeface="Arial"/>
              </a:rPr>
              <a:t>Tout le monde va être inviter à organiser ces discussions avec la population</a:t>
            </a:r>
          </a:p>
          <a:p>
            <a:pPr marL="370332" indent="-342900">
              <a:buClrTx/>
              <a:buFont typeface="Arial"/>
              <a:buChar char="•"/>
            </a:pPr>
            <a:r>
              <a:rPr lang="fr-FR" sz="2000" dirty="0" smtClean="0">
                <a:latin typeface="Arial"/>
                <a:cs typeface="Arial"/>
              </a:rPr>
              <a:t>Notre site va documenter ces débats afin que d’autres puissent continuer et participer aux réflexions</a:t>
            </a:r>
          </a:p>
          <a:p>
            <a:pPr marL="370332" indent="-342900">
              <a:buClrTx/>
              <a:buFont typeface="Arial"/>
              <a:buChar char="•"/>
            </a:pPr>
            <a:r>
              <a:rPr lang="fr-FR" sz="2000" dirty="0" smtClean="0">
                <a:latin typeface="Arial"/>
                <a:cs typeface="Arial"/>
              </a:rPr>
              <a:t>Ces desseins d’avenir vont aussi lancer des sujets de débat ouverts !		</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476034" y="590221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281807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2560" y="359898"/>
            <a:ext cx="7406640" cy="1202202"/>
          </a:xfrm>
        </p:spPr>
        <p:txBody>
          <a:bodyPr>
            <a:noAutofit/>
          </a:bodyPr>
          <a:lstStyle/>
          <a:p>
            <a:r>
              <a:rPr lang="fr-FR" sz="2800" b="1" dirty="0" smtClean="0">
                <a:solidFill>
                  <a:srgbClr val="FF0000"/>
                </a:solidFill>
                <a:latin typeface="Arial"/>
                <a:cs typeface="Arial"/>
              </a:rPr>
              <a:t>Les prochaine étapes pour élaborer et préciser ce projet</a:t>
            </a:r>
            <a:endParaRPr lang="fr-FR" sz="2800" b="1" dirty="0">
              <a:solidFill>
                <a:srgbClr val="FF0000"/>
              </a:solidFill>
              <a:latin typeface="Arial"/>
              <a:cs typeface="Arial"/>
            </a:endParaRPr>
          </a:p>
        </p:txBody>
      </p:sp>
      <p:sp>
        <p:nvSpPr>
          <p:cNvPr id="3" name="Untertitel 2"/>
          <p:cNvSpPr>
            <a:spLocks noGrp="1"/>
          </p:cNvSpPr>
          <p:nvPr>
            <p:ph type="subTitle" idx="1"/>
          </p:nvPr>
        </p:nvSpPr>
        <p:spPr>
          <a:xfrm>
            <a:off x="1432560" y="1850064"/>
            <a:ext cx="7406640" cy="4449136"/>
          </a:xfrm>
        </p:spPr>
        <p:txBody>
          <a:bodyPr>
            <a:normAutofit fontScale="92500" lnSpcReduction="10000"/>
          </a:bodyPr>
          <a:lstStyle/>
          <a:p>
            <a:pPr marL="370332" indent="-342900">
              <a:buClrTx/>
              <a:buFont typeface="Arial"/>
              <a:buChar char="•"/>
            </a:pPr>
            <a:r>
              <a:rPr lang="fr-FR" sz="2000" dirty="0" smtClean="0">
                <a:latin typeface="Arial"/>
                <a:cs typeface="Arial"/>
              </a:rPr>
              <a:t>Retour sur la séance du 8 mai à Saint-Imier.</a:t>
            </a:r>
          </a:p>
          <a:p>
            <a:pPr marL="370332" indent="-342900">
              <a:buClrTx/>
              <a:buFont typeface="Arial"/>
              <a:buChar char="•"/>
            </a:pPr>
            <a:r>
              <a:rPr lang="fr-FR" sz="2000" dirty="0" smtClean="0">
                <a:latin typeface="Arial"/>
                <a:cs typeface="Arial"/>
              </a:rPr>
              <a:t>Intégrer les remarques de Saint-Imier dans l’esquisse et l’affiner</a:t>
            </a:r>
          </a:p>
          <a:p>
            <a:pPr marL="370332" indent="-342900">
              <a:buClrTx/>
              <a:buFont typeface="Arial"/>
              <a:buChar char="•"/>
            </a:pPr>
            <a:r>
              <a:rPr lang="fr-FR" sz="2000" dirty="0" smtClean="0">
                <a:latin typeface="Arial"/>
                <a:cs typeface="Arial"/>
              </a:rPr>
              <a:t>Décision du Bureau du RVAJ sur le lancement du projet et sur la mise à disposition de SFR 20’000.- à son élaboration concret jusqu’en février 2013.</a:t>
            </a:r>
          </a:p>
          <a:p>
            <a:pPr marL="370332" indent="-342900">
              <a:buClrTx/>
              <a:buFont typeface="Arial"/>
              <a:buChar char="•"/>
            </a:pPr>
            <a:r>
              <a:rPr lang="fr-FR" sz="2000" dirty="0" smtClean="0">
                <a:latin typeface="Arial"/>
                <a:cs typeface="Arial"/>
              </a:rPr>
              <a:t>Formation d’un groupe de travail</a:t>
            </a:r>
          </a:p>
          <a:p>
            <a:pPr marL="370332" indent="-342900">
              <a:buClrTx/>
              <a:buFont typeface="Arial"/>
              <a:buChar char="•"/>
            </a:pPr>
            <a:r>
              <a:rPr lang="fr-FR" sz="2000" dirty="0" smtClean="0">
                <a:latin typeface="Arial"/>
                <a:cs typeface="Arial"/>
              </a:rPr>
              <a:t>Cette élaboration inclut </a:t>
            </a:r>
            <a:r>
              <a:rPr lang="fr-FR" sz="2000" dirty="0">
                <a:latin typeface="Arial"/>
                <a:cs typeface="Arial"/>
              </a:rPr>
              <a:t>d</a:t>
            </a:r>
            <a:r>
              <a:rPr lang="fr-FR" sz="2000" dirty="0" smtClean="0">
                <a:latin typeface="Arial"/>
                <a:cs typeface="Arial"/>
              </a:rPr>
              <a:t>es exemples de panneaux, le logo, des textes, le site, les demandes de financements, les budgets flexibles et les préparations pour être capable de commencer avec 15-20 </a:t>
            </a:r>
            <a:r>
              <a:rPr lang="fr-FR" sz="2000" dirty="0" err="1" smtClean="0">
                <a:latin typeface="Arial"/>
                <a:cs typeface="Arial"/>
              </a:rPr>
              <a:t>LdM</a:t>
            </a:r>
            <a:r>
              <a:rPr lang="fr-FR" sz="2000" dirty="0" smtClean="0">
                <a:latin typeface="Arial"/>
                <a:cs typeface="Arial"/>
              </a:rPr>
              <a:t> au minimum.</a:t>
            </a:r>
          </a:p>
          <a:p>
            <a:pPr marL="370332" indent="-342900">
              <a:buClrTx/>
              <a:buFont typeface="Arial"/>
              <a:buChar char="•"/>
            </a:pPr>
            <a:r>
              <a:rPr lang="fr-FR" sz="2000" dirty="0" smtClean="0">
                <a:latin typeface="Arial"/>
                <a:cs typeface="Arial"/>
              </a:rPr>
              <a:t>Les communes sont invitées à proposer des </a:t>
            </a:r>
            <a:r>
              <a:rPr lang="fr-FR" sz="2000" dirty="0" err="1" smtClean="0">
                <a:latin typeface="Arial"/>
                <a:cs typeface="Arial"/>
              </a:rPr>
              <a:t>LdM</a:t>
            </a:r>
            <a:r>
              <a:rPr lang="fr-FR" sz="2000" dirty="0" smtClean="0">
                <a:latin typeface="Arial"/>
                <a:cs typeface="Arial"/>
              </a:rPr>
              <a:t> et à participer à ce projet </a:t>
            </a:r>
            <a:r>
              <a:rPr lang="fr-FR" sz="2000" smtClean="0">
                <a:latin typeface="Arial"/>
                <a:cs typeface="Arial"/>
              </a:rPr>
              <a:t>selon leurs </a:t>
            </a:r>
            <a:r>
              <a:rPr lang="fr-FR" sz="2000" dirty="0" smtClean="0">
                <a:latin typeface="Arial"/>
                <a:cs typeface="Arial"/>
              </a:rPr>
              <a:t>possibilités</a:t>
            </a:r>
            <a:r>
              <a:rPr lang="fr-FR" sz="2200" dirty="0">
                <a:latin typeface="Arial"/>
                <a:cs typeface="Arial"/>
              </a:rPr>
              <a:t> </a:t>
            </a:r>
            <a:r>
              <a:rPr lang="fr-FR" sz="2100" dirty="0" smtClean="0">
                <a:latin typeface="Arial"/>
                <a:cs typeface="Arial"/>
              </a:rPr>
              <a:t>(minimum simple panneau avec texte et indication:1500.-).</a:t>
            </a:r>
          </a:p>
          <a:p>
            <a:pPr>
              <a:lnSpc>
                <a:spcPct val="70000"/>
              </a:lnSpc>
            </a:pPr>
            <a:r>
              <a:rPr lang="de-DE" sz="2000" dirty="0">
                <a:latin typeface="Arial"/>
                <a:cs typeface="Arial"/>
              </a:rPr>
              <a:t>	</a:t>
            </a:r>
            <a:r>
              <a:rPr lang="de-DE" sz="2000" dirty="0" smtClean="0">
                <a:latin typeface="Arial"/>
                <a:cs typeface="Arial"/>
              </a:rPr>
              <a:t>			</a:t>
            </a:r>
          </a:p>
        </p:txBody>
      </p:sp>
      <p:pic>
        <p:nvPicPr>
          <p:cNvPr id="4" name="Picture 3"/>
          <p:cNvPicPr>
            <a:picLocks noChangeAspect="1" noChangeArrowheads="1"/>
          </p:cNvPicPr>
          <p:nvPr/>
        </p:nvPicPr>
        <p:blipFill>
          <a:blip r:embed="rId2" cstate="print"/>
          <a:srcRect/>
          <a:stretch>
            <a:fillRect/>
          </a:stretch>
        </p:blipFill>
        <p:spPr bwMode="auto">
          <a:xfrm>
            <a:off x="6466509" y="5975926"/>
            <a:ext cx="2505101" cy="793967"/>
          </a:xfrm>
          <a:prstGeom prst="rect">
            <a:avLst/>
          </a:prstGeom>
          <a:noFill/>
          <a:ln w="9525">
            <a:noFill/>
            <a:miter lim="800000"/>
            <a:headEnd/>
            <a:tailEnd/>
          </a:ln>
          <a:effectLst/>
        </p:spPr>
      </p:pic>
    </p:spTree>
    <p:extLst>
      <p:ext uri="{BB962C8B-B14F-4D97-AF65-F5344CB8AC3E}">
        <p14:creationId xmlns:p14="http://schemas.microsoft.com/office/powerpoint/2010/main" xmlns="" val="849267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Nyad.thmx</Template>
  <TotalTime>0</TotalTime>
  <Words>498</Words>
  <Application>Microsoft Office PowerPoint</Application>
  <PresentationFormat>Bildschirmpräsentation (4:3)</PresentationFormat>
  <Paragraphs>61</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Nyad</vt:lpstr>
      <vt:lpstr>Lieu(x) de mémoire –  dessein d’avenir </vt:lpstr>
      <vt:lpstr>Sans conscience de l’histoire et des racines communes… </vt:lpstr>
      <vt:lpstr>La richesse de l’arc jurassien est son « génie industriel rural »</vt:lpstr>
      <vt:lpstr>Il nous faut rendre visible ce « génie industriel rural » afin que cette richesse soit expérimentée par ceux qui vivent ici !</vt:lpstr>
      <vt:lpstr>Le site « www.lieuxdememoireaj.ch » comme centre de documentation, réflexion, de propositions et d’échanges</vt:lpstr>
      <vt:lpstr>La réflexion et les débats comme lieux d’élaboration des desseins d’avenir</vt:lpstr>
      <vt:lpstr>Les prochaine étapes pour élaborer et préciser ce projet</vt:lpstr>
    </vt:vector>
  </TitlesOfParts>
  <Company>add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Lieu(x) de mémoire –  dessein d‘avenir“</dc:title>
  <dc:creator>andreas gross</dc:creator>
  <cp:lastModifiedBy>a.gross</cp:lastModifiedBy>
  <cp:revision>41</cp:revision>
  <dcterms:created xsi:type="dcterms:W3CDTF">2012-05-07T08:01:57Z</dcterms:created>
  <dcterms:modified xsi:type="dcterms:W3CDTF">2012-05-26T06:28:54Z</dcterms:modified>
</cp:coreProperties>
</file>